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8" r:id="rId3"/>
    <p:sldId id="256" r:id="rId4"/>
    <p:sldId id="270" r:id="rId5"/>
    <p:sldId id="285" r:id="rId6"/>
    <p:sldId id="271" r:id="rId7"/>
    <p:sldId id="272" r:id="rId8"/>
    <p:sldId id="273" r:id="rId9"/>
    <p:sldId id="274" r:id="rId10"/>
    <p:sldId id="275" r:id="rId11"/>
    <p:sldId id="277" r:id="rId12"/>
    <p:sldId id="276" r:id="rId13"/>
    <p:sldId id="280" r:id="rId14"/>
    <p:sldId id="281" r:id="rId15"/>
    <p:sldId id="282" r:id="rId1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5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874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33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10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877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08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25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34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31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E345F-A9C3-497A-A630-95E97C97B53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8EC6-EC9B-4B8E-BE64-DBD7248BC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E345F-A9C3-497A-A630-95E97C97B5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8EC6-EC9B-4B8E-BE64-DBD7248BC5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1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626469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Основные изменения налогового законодательства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/>
              <a:t>докладчик: консультант правового отдела </a:t>
            </a:r>
            <a:r>
              <a:rPr lang="ru-RU" sz="2000" b="1" dirty="0" err="1" smtClean="0"/>
              <a:t>Перлова</a:t>
            </a:r>
            <a:r>
              <a:rPr lang="ru-RU" sz="2000" b="1" dirty="0" smtClean="0"/>
              <a:t> И.О.</a:t>
            </a:r>
            <a:endParaRPr lang="ru-RU" sz="20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Статья 101 НК РФ - изменения внесены ФЗ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№ 302</a:t>
            </a:r>
          </a:p>
          <a:p>
            <a:pPr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Л</a:t>
            </a:r>
            <a:r>
              <a:rPr lang="ru-RU" sz="2000" dirty="0" smtClean="0">
                <a:solidFill>
                  <a:schemeClr val="tx1"/>
                </a:solidFill>
              </a:rPr>
              <a:t>ицо, в отношении которого проводилась налоговая проверка (его представитель), вправе </a:t>
            </a:r>
            <a:r>
              <a:rPr lang="ru-RU" sz="2000" b="1" dirty="0" smtClean="0">
                <a:solidFill>
                  <a:schemeClr val="tx1"/>
                </a:solidFill>
              </a:rPr>
              <a:t>до рассмотрения материалов указанной проверки</a:t>
            </a:r>
            <a:r>
              <a:rPr lang="ru-RU" sz="2000" dirty="0" smtClean="0">
                <a:solidFill>
                  <a:schemeClr val="tx1"/>
                </a:solidFill>
              </a:rPr>
              <a:t> ознакомиться с материалами налоговой проверки и дополнительных мероприятий налогового контроля в течение срока, предусмотренного для представления письменных возражений пунктом 6 статьи 100 НК РФ и пунктом 6.2 статьи 101 НК РФ.  </a:t>
            </a:r>
          </a:p>
          <a:p>
            <a:endParaRPr lang="ru-RU" sz="2400" dirty="0" smtClean="0"/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Статья 105.14 НК РФ - изменения внесены ФЗ № 302, ФЗ № 199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По контролируемым сделкам убрали самостоятельный критерий в виде порога по доходам в 1 млрд руб. Сделка, не отвечающая признакам, которые остались в пункте 2 статьи 105.14 НК РФ, не контролируется, даже если доходы по ней превышают 1 млрд руб.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Добавлены критерии: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стороны применяют разные налоговые ставки к прибыли от деятельности, в рамках которой заключена сделка. Это не касается ряда ставок, например </a:t>
            </a:r>
            <a:r>
              <a:rPr lang="ru-RU" sz="1600" dirty="0" err="1" smtClean="0">
                <a:solidFill>
                  <a:schemeClr val="tx1"/>
                </a:solidFill>
              </a:rPr>
              <a:t>дивидентов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</a:rPr>
              <a:t>с</a:t>
            </a:r>
            <a:r>
              <a:rPr lang="ru-RU" sz="1600" dirty="0" smtClean="0">
                <a:solidFill>
                  <a:schemeClr val="tx1"/>
                </a:solidFill>
              </a:rPr>
              <a:t>торона является плательщиком налога на дополнительный доход от добычи углеводородного сырья 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Убран критерий участия стороны в региональном инвестиционном проекте.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tx1"/>
                </a:solidFill>
              </a:rPr>
              <a:t>Сделки через посредников</a:t>
            </a:r>
            <a:r>
              <a:rPr lang="ru-RU" sz="1600" dirty="0" smtClean="0">
                <a:solidFill>
                  <a:schemeClr val="tx1"/>
                </a:solidFill>
              </a:rPr>
              <a:t>, а также </a:t>
            </a:r>
            <a:r>
              <a:rPr lang="ru-RU" sz="1600" b="1" dirty="0" smtClean="0">
                <a:solidFill>
                  <a:schemeClr val="tx1"/>
                </a:solidFill>
              </a:rPr>
              <a:t>сделки со взаимозависимыми иностранцами</a:t>
            </a:r>
            <a:r>
              <a:rPr lang="ru-RU" sz="1600" dirty="0" smtClean="0">
                <a:solidFill>
                  <a:schemeClr val="tx1"/>
                </a:solidFill>
              </a:rPr>
              <a:t> налоговые органы будут контролировать, если доходы по ним за год превышают </a:t>
            </a:r>
            <a:r>
              <a:rPr lang="ru-RU" sz="1600" b="1" dirty="0" smtClean="0">
                <a:solidFill>
                  <a:schemeClr val="tx1"/>
                </a:solidFill>
              </a:rPr>
              <a:t>60 млн. руб.</a:t>
            </a:r>
            <a:r>
              <a:rPr lang="ru-RU" sz="1600" dirty="0" smtClean="0">
                <a:solidFill>
                  <a:schemeClr val="tx1"/>
                </a:solidFill>
              </a:rPr>
              <a:t> Раньше такие сделки попадали под контроль налоговых органов независимо от размера дохода.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Изменения в положение статьи 105.14 НК РФ будут применяться в отношении контролируемых сделок, доходы и (или) расходы по которым признаются при исчислении налоговой базы по налогу на прибыль организаций в соответствии с главой 25 НК РФ с 01.01.2019 года, вне зависимости от даты заключения соответствующего договора. Соответственно за 2018 года налогоплательщики отчитываются перед налоговыми органами по старым правилам.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 </a:t>
            </a:r>
          </a:p>
          <a:p>
            <a:endParaRPr lang="ru-RU" sz="2400" dirty="0" smtClean="0"/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Статья 75 НК РФ - изменения внесены ФЗ 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№ 424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 С 27 декабря 2018 года изменятся правила расчета пеней: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пеня начисляется, за каждый календарный день просрочки исполнения обязанности по уплате налога начиная со следующего за установленным законодательством о налогах и сборах дня уплаты налога по день исполнения обязанности по его уплате включительно.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сумма пеней, начисленных на недоимку, не может превышать размер этой недоимки.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Статья 93.2 НК РФ - изменения внесены ФЗ № 231</a:t>
            </a:r>
          </a:p>
          <a:p>
            <a:pPr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</a:rPr>
              <a:t>С 01.01.2019 года введена новая обязанность для аудиторских организаций и индивидуальных аудиторов по представлению документов и информации о клиентах (налогоплательщиках) по запросу налоговых органов.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</a:rPr>
              <a:t>Налоговые органы смогут истребовать у аудитора сведения в двух случаях: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к</a:t>
            </a:r>
            <a:r>
              <a:rPr lang="ru-RU" sz="1800" dirty="0" smtClean="0">
                <a:solidFill>
                  <a:schemeClr val="tx1"/>
                </a:solidFill>
              </a:rPr>
              <a:t>лиент аудитора не передал налоговым органам </a:t>
            </a:r>
            <a:r>
              <a:rPr lang="ru-RU" sz="1800" dirty="0">
                <a:solidFill>
                  <a:schemeClr val="tx1"/>
                </a:solidFill>
              </a:rPr>
              <a:t>д</a:t>
            </a:r>
            <a:r>
              <a:rPr lang="ru-RU" sz="1800" dirty="0" smtClean="0">
                <a:solidFill>
                  <a:schemeClr val="tx1"/>
                </a:solidFill>
              </a:rPr>
              <a:t>анные при выездной налоговой проверке или при проверке сделки между взаимозависимыми лицами;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п</a:t>
            </a:r>
            <a:r>
              <a:rPr lang="ru-RU" sz="1800" dirty="0" smtClean="0">
                <a:solidFill>
                  <a:schemeClr val="tx1"/>
                </a:solidFill>
              </a:rPr>
              <a:t>оступил запрос от компетентных органов иностранных государств.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</a:rPr>
              <a:t>Аудиторы должны будут предоставить сведения, если соблюдаются два условия: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с</a:t>
            </a:r>
            <a:r>
              <a:rPr lang="ru-RU" sz="1800" dirty="0" smtClean="0">
                <a:solidFill>
                  <a:schemeClr val="tx1"/>
                </a:solidFill>
              </a:rPr>
              <a:t>ведения требуются для расчета налогов, сборов, страховых взносов;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с</a:t>
            </a:r>
            <a:r>
              <a:rPr lang="ru-RU" sz="1800" dirty="0" smtClean="0">
                <a:solidFill>
                  <a:schemeClr val="tx1"/>
                </a:solidFill>
              </a:rPr>
              <a:t>ведения получены при осуществлении аудиторской деятельности или оказании связанных с ней услуг.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2271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6000" i="1" dirty="0" smtClean="0"/>
              <a:t>Спасибо за внимание!</a:t>
            </a:r>
            <a:endParaRPr lang="ru-RU" sz="6000" i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568952" cy="1656184"/>
          </a:xfrm>
          <a:solidFill>
            <a:schemeClr val="bg1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Федеральные законы, которыми внесены изменения в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част</a:t>
            </a:r>
            <a:r>
              <a:rPr lang="ru-RU" b="1" dirty="0">
                <a:solidFill>
                  <a:schemeClr val="tx1"/>
                </a:solidFill>
              </a:rPr>
              <a:t>ь</a:t>
            </a:r>
            <a:r>
              <a:rPr lang="ru-RU" b="1" dirty="0" smtClean="0">
                <a:solidFill>
                  <a:schemeClr val="tx1"/>
                </a:solidFill>
              </a:rPr>
              <a:t> первую Налогового кодекса Российской Федерации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13285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Федеральный закон от 03.08.2018 № 302-ФЗ «О внесении изменений в части        первую и вторую НК РФ» (далее – ФЗ № 302) </a:t>
            </a:r>
          </a:p>
          <a:p>
            <a:endParaRPr lang="ru-RU" b="1" dirty="0" smtClean="0"/>
          </a:p>
          <a:p>
            <a:r>
              <a:rPr lang="ru-RU" b="1" dirty="0" smtClean="0"/>
              <a:t>   Федеральный закон от 19.07.2018 № 199-ФЗ «О внесении изменений в части первую и вторую Налогового кодекса Российской Федерации» (далее – ФЗ № 199)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2924944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   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Федеральный закон от 27.11.2018 № 424-ФЗ «О внесении изменений в части                                                                    первую и вторую НК РФ и отдельные законодательные акты РФ о налогах и    сборах»  (далее – ФЗ № 424)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494116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Федеральный закон от 29.07.2018 № 231-ФЗ «О внесении изменений в части первую и вторую НК РФ»  (далее – ФЗ № 231)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926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Статья 88 НК РФ - изменения внесены ФЗ № 302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Сокращение срока проведения камеральной налоговой проверки налоговых деклараций по НДС представленных после 3 сентября 2018 года, составляет два месяца со дня подачи таких деклараций.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200" dirty="0" smtClean="0">
                <a:solidFill>
                  <a:schemeClr val="tx1"/>
                </a:solidFill>
              </a:rPr>
              <a:t>  Однако, если до окончания камеральной налоговой проверки налоговой декларации по НДС </a:t>
            </a:r>
            <a:r>
              <a:rPr lang="ru-RU" sz="2200" b="1" dirty="0" smtClean="0">
                <a:solidFill>
                  <a:schemeClr val="tx1"/>
                </a:solidFill>
              </a:rPr>
              <a:t>налоговым органом будут установлены признаки, указывающие на возможное нарушение законодательства о налогах и сборах</a:t>
            </a:r>
            <a:r>
              <a:rPr lang="ru-RU" sz="2200" dirty="0" smtClean="0">
                <a:solidFill>
                  <a:schemeClr val="tx1"/>
                </a:solidFill>
              </a:rPr>
              <a:t>, руководитель (заместитель руководителя) налогового органа вправе принять решение о продлении срока проведения камеральной налоговой проверки. </a:t>
            </a:r>
            <a:r>
              <a:rPr lang="ru-RU" sz="2200" b="1" dirty="0" smtClean="0">
                <a:solidFill>
                  <a:schemeClr val="tx1"/>
                </a:solidFill>
              </a:rPr>
              <a:t>Срок камеральной налоговой проверки может быть продлен до трех месяцев </a:t>
            </a:r>
            <a:r>
              <a:rPr lang="ru-RU" sz="2200" dirty="0" smtClean="0">
                <a:solidFill>
                  <a:schemeClr val="tx1"/>
                </a:solidFill>
              </a:rPr>
              <a:t>со дня представления налоговой декларации по НДС.</a:t>
            </a:r>
          </a:p>
          <a:p>
            <a:pPr algn="just"/>
            <a:endParaRPr lang="ru-RU" sz="2000" dirty="0" smtClean="0"/>
          </a:p>
          <a:p>
            <a:endParaRPr lang="ru-RU" sz="22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40871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800" b="1" u="sng" dirty="0" smtClean="0">
                <a:solidFill>
                  <a:srgbClr val="002060"/>
                </a:solidFill>
              </a:rPr>
              <a:t>ФНС России разработало формы документов при контрольных мероприятий налогового контроля (Письмо ФНС России от 07.11.2018 № ЕД-4-15/21688 «О направлении рекомендуемых форм»):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- Решение о продлении срока проведения камеральной налоговой проверки;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- Уведомление о ранее представленных документах (информации);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- Дополнение к Акту налоговой проверки.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</a:rPr>
              <a:t>Данные формы документов ФНС России рекомендует использовать при контрольных мероприятиях.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</a:rPr>
              <a:t>При этом, в отношении формы Уведомления о ранее представленных документах, ФНС России рекомендует использовать ее до утверждения новой формы, которая объединит уведомления о ранее представленных документах и уведомление о невозможности представить документы в установленные сроки. В данный период времени готовится проект приказа ФНС России.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 </a:t>
            </a:r>
          </a:p>
          <a:p>
            <a:endParaRPr lang="ru-RU" sz="2400" dirty="0" smtClean="0"/>
          </a:p>
          <a:p>
            <a:endParaRPr lang="ru-RU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132129854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926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Статья 89 НК РФ - изменения внесены ФЗ 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№ 302</a:t>
            </a:r>
          </a:p>
          <a:p>
            <a:pPr algn="ctr"/>
            <a:endParaRPr lang="ru-RU" sz="2000" b="1" u="sng" dirty="0">
              <a:solidFill>
                <a:srgbClr val="002060"/>
              </a:solidFill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400" dirty="0" smtClean="0">
                <a:solidFill>
                  <a:schemeClr val="tx1"/>
                </a:solidFill>
              </a:rPr>
              <a:t>Вступила в силу с 03 сентября 2018 поправка конкретизировавшая, что предметом повторной выездной налоговой проверки является правильность исчисления налога на основании измененных показателей уточненной налоговой декларации, повлекших уменьшение ранее исчисленной суммы налога (увеличение убытка).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400" dirty="0" smtClean="0">
                <a:solidFill>
                  <a:schemeClr val="tx1"/>
                </a:solidFill>
              </a:rPr>
              <a:t>В прежней редакции  норма НК РФ ограничивалась лишь периодом, который налоговые органы изучают при повторной проверке. 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926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Статья 90 НК РФ - изменения внесены ФЗ 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№ 302</a:t>
            </a:r>
          </a:p>
          <a:p>
            <a:pPr algn="ctr"/>
            <a:endParaRPr lang="ru-RU" sz="2000" b="1" u="sng" dirty="0">
              <a:solidFill>
                <a:srgbClr val="002060"/>
              </a:solidFill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</a:endParaRPr>
          </a:p>
          <a:p>
            <a:pPr algn="ctr"/>
            <a:endParaRPr lang="ru-RU" sz="2000" b="1" u="sng" dirty="0">
              <a:solidFill>
                <a:srgbClr val="00206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400" dirty="0" smtClean="0">
                <a:solidFill>
                  <a:schemeClr val="tx1"/>
                </a:solidFill>
              </a:rPr>
              <a:t>Копия протокола после его составления должна быть вручена свидетелю лично под расписку. В случае отказа свидетеля от получения копии протокола этот факт отражается в протоколе.</a:t>
            </a:r>
            <a:endParaRPr lang="ru-RU" sz="2400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Статья 93 и 93.1 НК РФ - изменения внесены ФЗ № 302</a:t>
            </a:r>
          </a:p>
          <a:p>
            <a:pPr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000" dirty="0">
                <a:solidFill>
                  <a:schemeClr val="tx1"/>
                </a:solidFill>
              </a:rPr>
              <a:t>С</a:t>
            </a:r>
            <a:r>
              <a:rPr lang="ru-RU" sz="2000" dirty="0" smtClean="0">
                <a:solidFill>
                  <a:schemeClr val="tx1"/>
                </a:solidFill>
              </a:rPr>
              <a:t> 03.09.2018 внесены изменения в пункт 5 статьи 93 НК РФ, </a:t>
            </a:r>
            <a:r>
              <a:rPr lang="ru-RU" sz="2000" b="1" dirty="0" smtClean="0">
                <a:solidFill>
                  <a:schemeClr val="tx1"/>
                </a:solidFill>
              </a:rPr>
              <a:t>ограничивающие повторное истребование налоговыми органами документов независимо от оснований для их представления</a:t>
            </a:r>
            <a:r>
              <a:rPr lang="ru-RU" sz="2000" dirty="0" smtClean="0">
                <a:solidFill>
                  <a:schemeClr val="tx1"/>
                </a:solidFill>
              </a:rPr>
              <a:t>, в том числе в рамках истребования документов (информации) в соответствии со статьей 93.1 НК РФ (пункт 5 статьи 93.1 НК РФ). Если налоговые органы требуют документы (информацию) повторно, налогоплательщики вправе ответить, что они их уже подавали, и не предоставлять заново.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Лицо, получившее требование о представлении документов (информации) в соответствии с пунктом 2 статьи 93.1 НК РФ, исполняет его теперь </a:t>
            </a:r>
            <a:r>
              <a:rPr lang="ru-RU" sz="2000" b="1" dirty="0" smtClean="0">
                <a:solidFill>
                  <a:schemeClr val="tx1"/>
                </a:solidFill>
              </a:rPr>
              <a:t>в течение десяти рабочих дней</a:t>
            </a:r>
            <a:r>
              <a:rPr lang="ru-RU" sz="2000" dirty="0" smtClean="0">
                <a:solidFill>
                  <a:schemeClr val="tx1"/>
                </a:solidFill>
              </a:rPr>
              <a:t> со дня получения (ранее было 5 рабочих дней) или в тот же срок уведомляет, что не располагает </a:t>
            </a:r>
            <a:r>
              <a:rPr lang="ru-RU" sz="2000" dirty="0" err="1" smtClean="0">
                <a:solidFill>
                  <a:schemeClr val="tx1"/>
                </a:solidFill>
              </a:rPr>
              <a:t>истребуемыми</a:t>
            </a:r>
            <a:r>
              <a:rPr lang="ru-RU" sz="2000" dirty="0" smtClean="0">
                <a:solidFill>
                  <a:schemeClr val="tx1"/>
                </a:solidFill>
              </a:rPr>
              <a:t> документами (информацией).</a:t>
            </a:r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Статья 93 НК РФ - изменения внесены ФЗ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№ 302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000" b="1" u="sng" dirty="0" smtClean="0">
                <a:solidFill>
                  <a:schemeClr val="tx1"/>
                </a:solidFill>
              </a:rPr>
              <a:t>В уведомлении  о ранее представленных документах (информации) следует отразить: </a:t>
            </a:r>
            <a:endParaRPr lang="ru-RU" sz="2000" u="sng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наименование налогового органа, в который были поданы эти документы (информация);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истребованные документы (информацию) с указанием реквизитов документа, которым они ране</a:t>
            </a:r>
            <a:r>
              <a:rPr lang="ru-RU" sz="2000" dirty="0">
                <a:solidFill>
                  <a:schemeClr val="tx1"/>
                </a:solidFill>
              </a:rPr>
              <a:t>е</a:t>
            </a:r>
            <a:r>
              <a:rPr lang="ru-RU" sz="2000" dirty="0" smtClean="0">
                <a:solidFill>
                  <a:schemeClr val="tx1"/>
                </a:solidFill>
              </a:rPr>
              <a:t> были представлены.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000" u="sng" dirty="0" smtClean="0">
                <a:solidFill>
                  <a:schemeClr val="tx1"/>
                </a:solidFill>
              </a:rPr>
              <a:t>Повторно направить </a:t>
            </a:r>
            <a:r>
              <a:rPr lang="ru-RU" sz="2000" u="sng" dirty="0" smtClean="0">
                <a:solidFill>
                  <a:schemeClr val="tx1"/>
                </a:solidFill>
              </a:rPr>
              <a:t>д</a:t>
            </a:r>
            <a:r>
              <a:rPr lang="ru-RU" sz="2000" u="sng" dirty="0">
                <a:solidFill>
                  <a:schemeClr val="tx1"/>
                </a:solidFill>
              </a:rPr>
              <a:t>о</a:t>
            </a:r>
            <a:r>
              <a:rPr lang="ru-RU" sz="2000" u="sng" dirty="0" smtClean="0">
                <a:solidFill>
                  <a:schemeClr val="tx1"/>
                </a:solidFill>
              </a:rPr>
              <a:t>кументы </a:t>
            </a:r>
            <a:r>
              <a:rPr lang="ru-RU" sz="2000" u="sng" dirty="0" smtClean="0">
                <a:solidFill>
                  <a:schemeClr val="tx1"/>
                </a:solidFill>
              </a:rPr>
              <a:t>в соответствии с пунктом 5 статьи 93.1 НК РФ необходимо в следующих случаях: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если документы были представлены в налоговые органы в виде подлинников, которые по окончании проверки были возвращены налогоплательщику;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- когда документы, представленные в налоговый орган, были утрачены вследствие непреодолимой силы - при наличии чрезвычайных и непредотвратимых при данных условиях обстоятельств (</a:t>
            </a:r>
            <a:r>
              <a:rPr lang="ru-RU" sz="2000" dirty="0" smtClean="0">
                <a:solidFill>
                  <a:schemeClr val="tx1"/>
                </a:solidFill>
              </a:rPr>
              <a:t>статья </a:t>
            </a:r>
            <a:r>
              <a:rPr lang="ru-RU" sz="2000" dirty="0" smtClean="0">
                <a:solidFill>
                  <a:schemeClr val="tx1"/>
                </a:solidFill>
              </a:rPr>
              <a:t>401 ГК РФ).</a:t>
            </a:r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75000"/>
                <a:lumOff val="2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 Статья 101 НК РФ - изменения внесены </a:t>
            </a:r>
          </a:p>
          <a:p>
            <a:pPr algn="ctr"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ФЗ № 302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tx1"/>
                </a:solidFill>
              </a:rPr>
              <a:t>Для налоговых проверок, завершенных после 03 сентября 2018 года результаты дополнительных мероприятий налогового контроля оформляются отдельным документом  (дополнением к акту налоговой проверки).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b="1" dirty="0">
                <a:solidFill>
                  <a:schemeClr val="tx1"/>
                </a:solidFill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</a:rPr>
              <a:t>унктом 5 статьи 4 ФЗ № 302 предусмотрено, что положения пункта 6.1 статьи 101 НК РФ применяются при вынесении решения по результатам налоговых проверок, завершенных после дня вступления в силу указанного Федерального закона – 03.09.2018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При этом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smtClean="0">
                <a:solidFill>
                  <a:schemeClr val="tx1"/>
                </a:solidFill>
              </a:rPr>
              <a:t>дополнение </a:t>
            </a:r>
            <a:r>
              <a:rPr lang="ru-RU" sz="1600" dirty="0">
                <a:solidFill>
                  <a:schemeClr val="tx1"/>
                </a:solidFill>
              </a:rPr>
              <a:t>к акту налоговой </a:t>
            </a:r>
            <a:r>
              <a:rPr lang="ru-RU" sz="1600" dirty="0" smtClean="0">
                <a:solidFill>
                  <a:schemeClr val="tx1"/>
                </a:solidFill>
              </a:rPr>
              <a:t>проверки должно быть составлено и подписано </a:t>
            </a:r>
            <a:r>
              <a:rPr lang="ru-RU" sz="1600" dirty="0">
                <a:solidFill>
                  <a:schemeClr val="tx1"/>
                </a:solidFill>
              </a:rPr>
              <a:t>в течение 15 дней со дня </a:t>
            </a:r>
            <a:r>
              <a:rPr lang="ru-RU" sz="1600" dirty="0" smtClean="0">
                <a:solidFill>
                  <a:schemeClr val="tx1"/>
                </a:solidFill>
              </a:rPr>
              <a:t>окончания дополнительных мероприятий налогового контроля.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Налогоплательщику данный документ вручается в течение 5 дней с даты этого дополнения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В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отношении консолидированной группы налогоплательщиков дополнение к акту налоговой </a:t>
            </a:r>
            <a:r>
              <a:rPr lang="ru-RU" sz="1600" dirty="0" smtClean="0">
                <a:solidFill>
                  <a:schemeClr val="tx1"/>
                </a:solidFill>
              </a:rPr>
              <a:t>проверки </a:t>
            </a:r>
            <a:r>
              <a:rPr lang="ru-RU" sz="1600" dirty="0">
                <a:solidFill>
                  <a:schemeClr val="tx1"/>
                </a:solidFill>
              </a:rPr>
              <a:t>в </a:t>
            </a:r>
            <a:r>
              <a:rPr lang="ru-RU" sz="1600" dirty="0" smtClean="0">
                <a:solidFill>
                  <a:schemeClr val="tx1"/>
                </a:solidFill>
              </a:rPr>
              <a:t>течение 10 </a:t>
            </a:r>
            <a:r>
              <a:rPr lang="ru-RU" sz="1600" dirty="0">
                <a:solidFill>
                  <a:schemeClr val="tx1"/>
                </a:solidFill>
              </a:rPr>
              <a:t>дней с даты этого дополнения вручается ответственному участнику консолидированной группы налогоплательщиков в порядке, установленном пунктом 6.1 статьи 101 НК РФ.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1600" dirty="0" smtClean="0">
                <a:solidFill>
                  <a:schemeClr val="tx1"/>
                </a:solidFill>
              </a:rPr>
              <a:t>На </a:t>
            </a:r>
            <a:r>
              <a:rPr lang="ru-RU" sz="1600" dirty="0">
                <a:solidFill>
                  <a:schemeClr val="tx1"/>
                </a:solidFill>
              </a:rPr>
              <a:t>возражения на дополнение к акту налоговой проверки налогоплательщику отводится 15 дней со дня получения дополнения к акту налоговой проверки (</a:t>
            </a:r>
            <a:r>
              <a:rPr lang="ru-RU" sz="1600" dirty="0" smtClean="0">
                <a:solidFill>
                  <a:schemeClr val="tx1"/>
                </a:solidFill>
              </a:rPr>
              <a:t>пункт 6.2 статьи </a:t>
            </a:r>
            <a:r>
              <a:rPr lang="ru-RU" sz="1600" dirty="0">
                <a:solidFill>
                  <a:schemeClr val="tx1"/>
                </a:solidFill>
              </a:rPr>
              <a:t>101 НК РФ). </a:t>
            </a:r>
            <a:endParaRPr lang="ru-RU" sz="1800" dirty="0" smtClean="0">
              <a:solidFill>
                <a:schemeClr val="tx1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ru-RU" sz="2000" dirty="0">
                <a:solidFill>
                  <a:srgbClr val="002060"/>
                </a:solidFill>
              </a:rPr>
              <a:t>  </a:t>
            </a:r>
            <a:r>
              <a:rPr lang="ru-RU" sz="2000" dirty="0" smtClean="0">
                <a:solidFill>
                  <a:srgbClr val="002060"/>
                </a:solidFill>
              </a:rPr>
              <a:t>    Письмо </a:t>
            </a:r>
            <a:r>
              <a:rPr lang="ru-RU" sz="2000" dirty="0">
                <a:solidFill>
                  <a:srgbClr val="002060"/>
                </a:solidFill>
              </a:rPr>
              <a:t>ФНС России от 19.10.2018 № ЕД-4-2/20515@ 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400" dirty="0" smtClean="0"/>
          </a:p>
          <a:p>
            <a:endParaRPr lang="ru-RU" sz="2400" b="1" u="sng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1292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1_Тема Office</vt:lpstr>
      <vt:lpstr>Основные изменения налогового законодательства    докладчик: консультант правового отдела Перлова И.О.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9973-00-993</dc:creator>
  <cp:lastModifiedBy>9973-01-002</cp:lastModifiedBy>
  <cp:revision>147</cp:revision>
  <cp:lastPrinted>2018-12-10T14:34:45Z</cp:lastPrinted>
  <dcterms:created xsi:type="dcterms:W3CDTF">2018-09-10T11:30:23Z</dcterms:created>
  <dcterms:modified xsi:type="dcterms:W3CDTF">2018-12-12T08:00:38Z</dcterms:modified>
</cp:coreProperties>
</file>